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489F9F-0B1C-4E03-BE6C-697E1DDBCE9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Untitled Section" id="{6B00D93C-C9C2-437C-97A5-849C74627F25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8" autoAdjust="0"/>
  </p:normalViewPr>
  <p:slideViewPr>
    <p:cSldViewPr snapToGrid="0" snapToObjects="1">
      <p:cViewPr varScale="1">
        <p:scale>
          <a:sx n="52" d="100"/>
          <a:sy n="52" d="100"/>
        </p:scale>
        <p:origin x="81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95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715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522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390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35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10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9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863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968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05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287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7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884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99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89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623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496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808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674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556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05C68B11-C5A8-448C-8CE9-B1A273C79CFC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718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52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8.sv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.png"/><Relationship Id="rId10" Type="http://schemas.openxmlformats.org/officeDocument/2006/relationships/image" Target="../media/image28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Deep Learning for Financial Fraud Detection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Current Advances, Industry Use Cases, and Future Directions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Manikanta Bobbili | Kent State University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mbobbili@kent.edu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slide 1">
            <a:hlinkClick r:id="" action="ppaction://media"/>
            <a:extLst>
              <a:ext uri="{FF2B5EF4-FFF2-40B4-BE49-F238E27FC236}">
                <a16:creationId xmlns:a16="http://schemas.microsoft.com/office/drawing/2014/main" id="{24E23C24-3B8C-5F2E-EFBB-66F01DEF7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92929" y="674247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4631" y="512803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Conclusion: Securing the Digital Financial Landscape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7555" y="2352437"/>
            <a:ext cx="78016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has revolutionized financial fraud detection, moving from simple rules to sophisticated, adaptive systems.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7555" y="3181707"/>
            <a:ext cx="3804999" cy="1733669"/>
          </a:xfrm>
          <a:prstGeom prst="roundRect">
            <a:avLst>
              <a:gd name="adj" fmla="val 2654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6866" y="3381018"/>
            <a:ext cx="275093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Transformative Impact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6866" y="3795593"/>
            <a:ext cx="3406378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models learn complex behaviors, track money flows, and adapt to new threats.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61865" y="3122533"/>
            <a:ext cx="3804999" cy="1733669"/>
          </a:xfrm>
          <a:prstGeom prst="roundRect">
            <a:avLst>
              <a:gd name="adj" fmla="val 2654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53556" y="338101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Ongoing Challenges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53556" y="3795593"/>
            <a:ext cx="3406378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Issues like explainability, data imbalance, and evolving fraud tactics persist.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7555" y="5107067"/>
            <a:ext cx="7801689" cy="1426845"/>
          </a:xfrm>
          <a:prstGeom prst="roundRect">
            <a:avLst>
              <a:gd name="adj" fmla="val 3225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6866" y="530637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Future Outlook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56866" y="5720953"/>
            <a:ext cx="740306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causal models, multimodal data, and privacy-preserving tech will enhance future systems.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57555" y="6749534"/>
            <a:ext cx="780168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financial systems grow in complexity, intelligent, adaptable fraud detection remains crucial for safeguarding our money and online ecosystems.</a:t>
            </a:r>
            <a:endParaRPr lang="en-US" sz="1500" dirty="0"/>
          </a:p>
        </p:txBody>
      </p:sp>
      <p:pic>
        <p:nvPicPr>
          <p:cNvPr id="15" name="slide 10">
            <a:hlinkClick r:id="" action="ppaction://media"/>
            <a:extLst>
              <a:ext uri="{FF2B5EF4-FFF2-40B4-BE49-F238E27FC236}">
                <a16:creationId xmlns:a16="http://schemas.microsoft.com/office/drawing/2014/main" id="{CE0D3CA4-911E-BA91-3A7E-0A2414CB6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79920" y="714779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536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3152656"/>
            <a:ext cx="13196530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Introduction: The Evolving Threat of Financial Fraud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6396" y="3729633"/>
            <a:ext cx="1321022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fraud is a global, ever-changing problem. As transactions move online, fraud becomes more complex, often bypassing traditional rule-based systems.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10089" y="4968359"/>
            <a:ext cx="4268153" cy="2644854"/>
          </a:xfrm>
          <a:prstGeom prst="roundRect">
            <a:avLst>
              <a:gd name="adj" fmla="val 322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20591" y="5178862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FAD9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993" y="5346144"/>
            <a:ext cx="273844" cy="2738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0591" y="599039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Digital Shift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20591" y="6429018"/>
            <a:ext cx="384714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banking, online shopping, and fast payments increase fraud opportunities.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181124" y="4968359"/>
            <a:ext cx="4268153" cy="2644854"/>
          </a:xfrm>
          <a:prstGeom prst="roundRect">
            <a:avLst>
              <a:gd name="adj" fmla="val 322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374683" y="5151002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FAD9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9028" y="5346144"/>
            <a:ext cx="273844" cy="2738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91626" y="599039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Outdated Defenses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391626" y="6429018"/>
            <a:ext cx="384714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Old systems struggle against sophisticated, adaptive criminals.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52159" y="4968359"/>
            <a:ext cx="4268153" cy="2644854"/>
          </a:xfrm>
          <a:prstGeom prst="roundRect">
            <a:avLst>
              <a:gd name="adj" fmla="val 322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62661" y="5178862"/>
            <a:ext cx="608648" cy="608648"/>
          </a:xfrm>
          <a:prstGeom prst="roundRect">
            <a:avLst>
              <a:gd name="adj" fmla="val 15021959"/>
            </a:avLst>
          </a:prstGeom>
          <a:solidFill>
            <a:srgbClr val="FFAD9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0063" y="5346144"/>
            <a:ext cx="273844" cy="2738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62661" y="5990392"/>
            <a:ext cx="264533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Deep Learning's Role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862661" y="6429018"/>
            <a:ext cx="3847148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excels at finding complex patterns and subtle anomalies in vast datasets.</a:t>
            </a:r>
            <a:endParaRPr lang="en-US" sz="1550" dirty="0"/>
          </a:p>
        </p:txBody>
      </p:sp>
      <p:pic>
        <p:nvPicPr>
          <p:cNvPr id="20" name="slide 2">
            <a:hlinkClick r:id="" action="ppaction://media"/>
            <a:extLst>
              <a:ext uri="{FF2B5EF4-FFF2-40B4-BE49-F238E27FC236}">
                <a16:creationId xmlns:a16="http://schemas.microsoft.com/office/drawing/2014/main" id="{F5399230-BAAA-55BB-1855-B868686D9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596559" y="706749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56" y="743069"/>
            <a:ext cx="7939087" cy="1075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Background: Financial Fraud in the Digital Age</a:t>
            </a:r>
            <a:endParaRPr lang="en-US"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456" y="2076807"/>
            <a:ext cx="793908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models are designed to catch various types of financial fraud, which involves illegal acts to deceive, manipulate, or steal assets.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9596" y="2758082"/>
            <a:ext cx="7939087" cy="1037273"/>
          </a:xfrm>
          <a:prstGeom prst="roundRect">
            <a:avLst>
              <a:gd name="adj" fmla="val 1057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9596" y="2821186"/>
            <a:ext cx="91440" cy="1037273"/>
          </a:xfrm>
          <a:prstGeom prst="roundRect">
            <a:avLst>
              <a:gd name="adj" fmla="val 79066"/>
            </a:avLst>
          </a:prstGeom>
          <a:solidFill>
            <a:srgbClr val="FFAD94"/>
          </a:solidFill>
          <a:ln/>
        </p:spPr>
      </p:sp>
      <p:sp>
        <p:nvSpPr>
          <p:cNvPr id="7" name="Text 4"/>
          <p:cNvSpPr/>
          <p:nvPr/>
        </p:nvSpPr>
        <p:spPr>
          <a:xfrm>
            <a:off x="865942" y="3016091"/>
            <a:ext cx="215169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Credit Card Fraud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5942" y="3388162"/>
            <a:ext cx="74806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Unauthorized use of card information, often starting with small test purchases.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2456" y="4030504"/>
            <a:ext cx="7939087" cy="1037273"/>
          </a:xfrm>
          <a:prstGeom prst="roundRect">
            <a:avLst>
              <a:gd name="adj" fmla="val 1057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9596" y="4030504"/>
            <a:ext cx="91440" cy="1037273"/>
          </a:xfrm>
          <a:prstGeom prst="roundRect">
            <a:avLst>
              <a:gd name="adj" fmla="val 79066"/>
            </a:avLst>
          </a:prstGeom>
          <a:solidFill>
            <a:srgbClr val="FFAD94"/>
          </a:solidFill>
          <a:ln/>
        </p:spPr>
      </p:sp>
      <p:sp>
        <p:nvSpPr>
          <p:cNvPr id="11" name="Text 8"/>
          <p:cNvSpPr/>
          <p:nvPr/>
        </p:nvSpPr>
        <p:spPr>
          <a:xfrm>
            <a:off x="865942" y="4225409"/>
            <a:ext cx="2557582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Account Takeover </a:t>
            </a:r>
            <a:r>
              <a:rPr lang="en-US" sz="165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(ATO)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5942" y="4597479"/>
            <a:ext cx="74806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Criminals gaining control of legitimate accounts through phishing or stolen credentials.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2456" y="5239822"/>
            <a:ext cx="7939087" cy="1037273"/>
          </a:xfrm>
          <a:prstGeom prst="roundRect">
            <a:avLst>
              <a:gd name="adj" fmla="val 1057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79596" y="5239822"/>
            <a:ext cx="91440" cy="1037273"/>
          </a:xfrm>
          <a:prstGeom prst="roundRect">
            <a:avLst>
              <a:gd name="adj" fmla="val 79066"/>
            </a:avLst>
          </a:prstGeom>
          <a:solidFill>
            <a:srgbClr val="FFAD94"/>
          </a:solidFill>
          <a:ln/>
        </p:spPr>
      </p:sp>
      <p:sp>
        <p:nvSpPr>
          <p:cNvPr id="15" name="Text 12"/>
          <p:cNvSpPr/>
          <p:nvPr/>
        </p:nvSpPr>
        <p:spPr>
          <a:xfrm>
            <a:off x="865942" y="5434727"/>
            <a:ext cx="215169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Money Laundering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5942" y="5806797"/>
            <a:ext cx="74806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transfers to hide illicit funds, forming intricate networks.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2456" y="6449139"/>
            <a:ext cx="7939087" cy="1037273"/>
          </a:xfrm>
          <a:prstGeom prst="roundRect">
            <a:avLst>
              <a:gd name="adj" fmla="val 10579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79596" y="6449139"/>
            <a:ext cx="91440" cy="1037273"/>
          </a:xfrm>
          <a:prstGeom prst="roundRect">
            <a:avLst>
              <a:gd name="adj" fmla="val 79066"/>
            </a:avLst>
          </a:prstGeom>
          <a:solidFill>
            <a:srgbClr val="FFAD94"/>
          </a:solidFill>
          <a:ln/>
        </p:spPr>
      </p:sp>
      <p:sp>
        <p:nvSpPr>
          <p:cNvPr id="19" name="Text 16"/>
          <p:cNvSpPr/>
          <p:nvPr/>
        </p:nvSpPr>
        <p:spPr>
          <a:xfrm>
            <a:off x="865942" y="6644045"/>
            <a:ext cx="257425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Synthetic Identity Fraud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65942" y="7016115"/>
            <a:ext cx="748069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fake identities using mixed real and fabricated data, building trust over time.</a:t>
            </a:r>
            <a:endParaRPr lang="en-US" sz="1350" dirty="0"/>
          </a:p>
        </p:txBody>
      </p:sp>
      <p:pic>
        <p:nvPicPr>
          <p:cNvPr id="21" name="slide 3">
            <a:hlinkClick r:id="" action="ppaction://media"/>
            <a:extLst>
              <a:ext uri="{FF2B5EF4-FFF2-40B4-BE49-F238E27FC236}">
                <a16:creationId xmlns:a16="http://schemas.microsoft.com/office/drawing/2014/main" id="{D772EC38-84A5-82A4-69BA-B15B9520D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0171" y="739897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506" y="766524"/>
            <a:ext cx="12354758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Deep Learning Techniques: Evolution of Fraud Detection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1506" y="1676638"/>
            <a:ext cx="133873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basic neural networks to advanced graph-based models, deep learning has transformed fraud detection.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303770" y="2160627"/>
            <a:ext cx="22860" cy="5302448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5" name="Shape 3"/>
          <p:cNvSpPr/>
          <p:nvPr/>
        </p:nvSpPr>
        <p:spPr>
          <a:xfrm>
            <a:off x="6605588" y="2348984"/>
            <a:ext cx="532686" cy="22860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6" name="Shape 4"/>
          <p:cNvSpPr/>
          <p:nvPr/>
        </p:nvSpPr>
        <p:spPr>
          <a:xfrm>
            <a:off x="7115413" y="2160627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82029" y="2193965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3953470" y="2221587"/>
            <a:ext cx="247376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Early Neural Networks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21506" y="2605564"/>
            <a:ext cx="5805726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Feedforward networks for tabular data, good for non-linear patterns but limited in relationships and time.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92127" y="3414474"/>
            <a:ext cx="532686" cy="22860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11" name="Shape 9"/>
          <p:cNvSpPr/>
          <p:nvPr/>
        </p:nvSpPr>
        <p:spPr>
          <a:xfrm>
            <a:off x="7115413" y="3226118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82029" y="3259455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77384" y="3287077"/>
            <a:ext cx="22199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Autoencoders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203168" y="3671054"/>
            <a:ext cx="5805726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Unsupervised anomaly detection, effective for highlighting unusual behaviors without labeled fraud data.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605588" y="4332803"/>
            <a:ext cx="532686" cy="22860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16" name="Shape 14"/>
          <p:cNvSpPr/>
          <p:nvPr/>
        </p:nvSpPr>
        <p:spPr>
          <a:xfrm>
            <a:off x="7115413" y="4144447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82029" y="4177784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733140" y="4139712"/>
            <a:ext cx="382869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Recurrent Neural Networks (RNNs</a:t>
            </a: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21506" y="4589383"/>
            <a:ext cx="5805726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 temporal dynamics in transaction sequences, better for evolving fraud patterns.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492127" y="5251252"/>
            <a:ext cx="532686" cy="22860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5413" y="5062895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82029" y="5096232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203168" y="5123855"/>
            <a:ext cx="338482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Graph Neural Networks (GNNs</a:t>
            </a: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)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8203168" y="5507831"/>
            <a:ext cx="5805726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breakthrough for detecting networked fraud, identifying suspicious relationships and rings.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605588" y="6169700"/>
            <a:ext cx="532686" cy="22860"/>
          </a:xfrm>
          <a:prstGeom prst="roundRect">
            <a:avLst>
              <a:gd name="adj" fmla="val 326292"/>
            </a:avLst>
          </a:prstGeom>
          <a:solidFill>
            <a:srgbClr val="E5BEB2"/>
          </a:solidFill>
          <a:ln/>
        </p:spPr>
      </p:sp>
      <p:sp>
        <p:nvSpPr>
          <p:cNvPr id="26" name="Shape 24"/>
          <p:cNvSpPr/>
          <p:nvPr/>
        </p:nvSpPr>
        <p:spPr>
          <a:xfrm>
            <a:off x="7115413" y="5981343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82029" y="6042303"/>
            <a:ext cx="26634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207312" y="6042303"/>
            <a:ext cx="2219920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Transformers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21506" y="6426279"/>
            <a:ext cx="5805726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Attention-based models for long transaction histories, identifying subtle irregularities.</a:t>
            </a:r>
            <a:endParaRPr lang="en-US" sz="1350" dirty="0"/>
          </a:p>
        </p:txBody>
      </p:sp>
      <p:pic>
        <p:nvPicPr>
          <p:cNvPr id="30" name="slide 4">
            <a:hlinkClick r:id="" action="ppaction://media"/>
            <a:extLst>
              <a:ext uri="{FF2B5EF4-FFF2-40B4-BE49-F238E27FC236}">
                <a16:creationId xmlns:a16="http://schemas.microsoft.com/office/drawing/2014/main" id="{016E8857-983F-1B4A-FFDF-C96D439E6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32582" y="675100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7786807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GNNs: Uncovering Networked Fraud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 Neural Networks (GNNs) are crucial for detecting fraud, as fraudsters often collaborate, forming complex networks.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45" y="1741289"/>
            <a:ext cx="6947355" cy="60664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145322"/>
            <a:ext cx="4304467" cy="160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Why GNNs Fit Fraud Detection Perfectly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6537" y="2481262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 entities (customers, devices) and relationships (transactions, shared attributes) as graphs.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537" y="3103364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Propagate information to learn suspicious account relationships and fraudulent rings.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6537" y="3839289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Types of GNNs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36537" y="4288274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Heterogeneous GNNs: Handle diverse node and edge types.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6537" y="4629983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Temporal GNNs: Track evolving relationships over time.</a:t>
            </a:r>
            <a:endParaRPr lang="en-US" sz="1350" dirty="0"/>
          </a:p>
        </p:txBody>
      </p:sp>
      <p:pic>
        <p:nvPicPr>
          <p:cNvPr id="11" name="slide 5">
            <a:hlinkClick r:id="" action="ppaction://media"/>
            <a:extLst>
              <a:ext uri="{FF2B5EF4-FFF2-40B4-BE49-F238E27FC236}">
                <a16:creationId xmlns:a16="http://schemas.microsoft.com/office/drawing/2014/main" id="{01DFEAFF-CC98-FF9D-CBA7-CA15E4C4E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29865" y="647284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8823603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Transformers: Mastering Sequential Data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3316" y="1248156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Transformers, with their self-attention mechanism, have become the leading sequence models, surpassing RNNs in fraud detection.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316" y="2222300"/>
            <a:ext cx="2895813" cy="34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Benefits in Fraud Detection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8260" y="2578560"/>
            <a:ext cx="6703155" cy="33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long transaction histories without RNN limitations.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18260" y="3111699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parallelizable for efficient processing.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13843" y="3622492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Effectively integrate behavioral and temporal cues.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2594" y="4106602"/>
            <a:ext cx="2671763" cy="482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Identifying Irregularities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3052" y="4597430"/>
            <a:ext cx="6502003" cy="381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Spikes in spending frequency.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3052" y="5084103"/>
            <a:ext cx="6502003" cy="33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Abnormal merchant switching.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595432" y="5384808"/>
            <a:ext cx="6502003" cy="1928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Unusual sequence irregularities before fraud events.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965" y="1678447"/>
            <a:ext cx="7015373" cy="6600092"/>
          </a:xfrm>
          <a:prstGeom prst="rect">
            <a:avLst/>
          </a:prstGeom>
        </p:spPr>
      </p:pic>
      <p:pic>
        <p:nvPicPr>
          <p:cNvPr id="13" name="slide 6">
            <a:hlinkClick r:id="" action="ppaction://media"/>
            <a:extLst>
              <a:ext uri="{FF2B5EF4-FFF2-40B4-BE49-F238E27FC236}">
                <a16:creationId xmlns:a16="http://schemas.microsoft.com/office/drawing/2014/main" id="{CFABBBD5-7FAC-991F-C854-D0B43F616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08817" y="7187438"/>
            <a:ext cx="736845" cy="736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760" y="286702"/>
            <a:ext cx="8036481" cy="98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Industry Applications: Deep Learning in Action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3760" y="1661279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is widely adopted across the financial sector to combat various forms of fraud.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760" y="2092404"/>
            <a:ext cx="395526" cy="3955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3760" y="2685693"/>
            <a:ext cx="2274689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Banking &amp; Credit Cards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53760" y="3027759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scoring, detecting unusual spending, and ATM skimming patterns.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760" y="3597354"/>
            <a:ext cx="395526" cy="3955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3760" y="4190643"/>
            <a:ext cx="240839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Fintech &amp; Digital Wallets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53760" y="4532709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Detecting first-party fraud, device anomalies, and synthetic identities in dynamic environments.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760" y="5102304"/>
            <a:ext cx="395526" cy="3955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3760" y="5695593"/>
            <a:ext cx="2278618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E-Commerce Platforms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53760" y="6037659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seller fraud, fake listings, return fraud, and coupon abuse.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760" y="6607254"/>
            <a:ext cx="395526" cy="39552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39914" y="6728937"/>
            <a:ext cx="197798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Insurance &amp; Claims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53760" y="7289482"/>
            <a:ext cx="803648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structured and unstructured data (text, images) for false claims and staged accidents.</a:t>
            </a:r>
            <a:endParaRPr lang="en-US" sz="1200" dirty="0"/>
          </a:p>
        </p:txBody>
      </p:sp>
      <p:pic>
        <p:nvPicPr>
          <p:cNvPr id="17" name="slide 7">
            <a:hlinkClick r:id="" action="ppaction://media"/>
            <a:extLst>
              <a:ext uri="{FF2B5EF4-FFF2-40B4-BE49-F238E27FC236}">
                <a16:creationId xmlns:a16="http://schemas.microsoft.com/office/drawing/2014/main" id="{2F141F5C-C85D-C926-5E64-41DB38C2F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246804" y="685252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32830"/>
            <a:ext cx="6380798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Challenges &amp; Limitations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7471" y="1783318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advancements, deep learning in fraud detection faces significant hurdles.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01899" y="2683669"/>
            <a:ext cx="4261842" cy="2495550"/>
          </a:xfrm>
          <a:prstGeom prst="roundRect">
            <a:avLst>
              <a:gd name="adj" fmla="val 4397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17471" y="2626519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FFAD94"/>
          </a:solidFill>
          <a:ln/>
        </p:spPr>
      </p:sp>
      <p:sp>
        <p:nvSpPr>
          <p:cNvPr id="6" name="Shape 4"/>
          <p:cNvSpPr/>
          <p:nvPr/>
        </p:nvSpPr>
        <p:spPr>
          <a:xfrm>
            <a:off x="2540853" y="2341959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FFAD9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5281" y="2526387"/>
            <a:ext cx="245983" cy="2459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5237" y="316182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Data Imbalance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5237" y="3605093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 is rare, leading to skewed models. Techniques like oversampling and cost-sensitive learning are used.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84219" y="2649379"/>
            <a:ext cx="4261842" cy="2495550"/>
          </a:xfrm>
          <a:prstGeom prst="roundRect">
            <a:avLst>
              <a:gd name="adj" fmla="val 4397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184219" y="2626519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FFAD94"/>
          </a:solidFill>
          <a:ln/>
        </p:spPr>
      </p:sp>
      <p:sp>
        <p:nvSpPr>
          <p:cNvPr id="12" name="Shape 9"/>
          <p:cNvSpPr/>
          <p:nvPr/>
        </p:nvSpPr>
        <p:spPr>
          <a:xfrm>
            <a:off x="7007602" y="2341959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FFAD9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2030" y="2526387"/>
            <a:ext cx="245983" cy="24598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11986" y="316182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Explainability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11986" y="3605093"/>
            <a:ext cx="380630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Difficulty in understanding how complex models like Transformers and GNNs reach conclusions, impacting regulatory compliance.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466539" y="2649379"/>
            <a:ext cx="4261842" cy="2495550"/>
          </a:xfrm>
          <a:prstGeom prst="roundRect">
            <a:avLst>
              <a:gd name="adj" fmla="val 4397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50968" y="2626519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FFAD94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74351" y="2341959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FFAD94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58779" y="2526387"/>
            <a:ext cx="245983" cy="24598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066304" y="311562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Concept Drift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78735" y="3605093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 tactics constantly evolve, requiring continuous model retraining and monitoring.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17471" y="5657255"/>
            <a:ext cx="6495217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717471" y="5634395"/>
            <a:ext cx="6495217" cy="91440"/>
          </a:xfrm>
          <a:prstGeom prst="roundRect">
            <a:avLst>
              <a:gd name="adj" fmla="val 94160"/>
            </a:avLst>
          </a:prstGeom>
          <a:solidFill>
            <a:srgbClr val="FFAD94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349835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FFAD94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1968" y="5534263"/>
            <a:ext cx="245983" cy="24598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01899" y="6064806"/>
            <a:ext cx="295763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Privacy &amp; Data Sharing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945237" y="6612969"/>
            <a:ext cx="60396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Restrictions on sharing customer data hinder collaborative fraud detection efforts.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7417594" y="5657255"/>
            <a:ext cx="6495217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417594" y="5634395"/>
            <a:ext cx="6495217" cy="91440"/>
          </a:xfrm>
          <a:prstGeom prst="roundRect">
            <a:avLst>
              <a:gd name="adj" fmla="val 94160"/>
            </a:avLst>
          </a:prstGeom>
          <a:solidFill>
            <a:srgbClr val="FFAD94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57664" y="5349835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FFAD94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42091" y="5534263"/>
            <a:ext cx="245983" cy="245983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45360" y="616970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AI by Fraudsters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7645360" y="6612969"/>
            <a:ext cx="60396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Criminals use AI for deepfakes, synthetic identities, and automated phishing, demanding rapid evolution of defenses.</a:t>
            </a:r>
            <a:endParaRPr lang="en-US" sz="1600" dirty="0"/>
          </a:p>
        </p:txBody>
      </p:sp>
      <p:pic>
        <p:nvPicPr>
          <p:cNvPr id="34" name="slide 8">
            <a:hlinkClick r:id="" action="ppaction://media"/>
            <a:extLst>
              <a:ext uri="{FF2B5EF4-FFF2-40B4-BE49-F238E27FC236}">
                <a16:creationId xmlns:a16="http://schemas.microsoft.com/office/drawing/2014/main" id="{2339781C-B3CC-91C3-5DDC-FD15A77F3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555246" y="648997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1025902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Future Directions: Evolving Fraud Detection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future of fraud detection will be shaped by emerging research trends, enhancing accuracy and adaptability.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803797" y="2202418"/>
            <a:ext cx="351282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Dynamic Graph Transformers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graph updates for adaptive fraud ring detection and improved temporal reasoning.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Causal Modeling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Distinguishing true fraud indicators from spurious correlations for enhanced robustness and interpretability.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803797" y="4481036"/>
            <a:ext cx="241625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Multimodal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Combining transaction data, text, images, voice, and device behavior for holistic analysis.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803797" y="5620345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Federated Learning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Privacy-preserving collaboration among institutions without sharing raw data.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803797" y="6759654"/>
            <a:ext cx="287607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Human-AI Collaboration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AI recommendations with human oversight for improved efficiency and judgment.</a:t>
            </a:r>
            <a:endParaRPr lang="en-US" sz="145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41E1D89-62EE-B545-CD5B-A47E4B741587}"/>
              </a:ext>
            </a:extLst>
          </p:cNvPr>
          <p:cNvSpPr/>
          <p:nvPr/>
        </p:nvSpPr>
        <p:spPr>
          <a:xfrm>
            <a:off x="664607" y="21084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01E64AA-89AE-ABF7-C39A-B0725227A494}"/>
              </a:ext>
            </a:extLst>
          </p:cNvPr>
          <p:cNvSpPr/>
          <p:nvPr/>
        </p:nvSpPr>
        <p:spPr>
          <a:xfrm>
            <a:off x="664607" y="42931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B6E0F39-F6E3-4904-515B-FCF9B3AC04FF}"/>
              </a:ext>
            </a:extLst>
          </p:cNvPr>
          <p:cNvSpPr/>
          <p:nvPr/>
        </p:nvSpPr>
        <p:spPr>
          <a:xfrm>
            <a:off x="664607" y="33404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55C8DC-FFF4-19C8-58ED-8868C81C9EA7}"/>
              </a:ext>
            </a:extLst>
          </p:cNvPr>
          <p:cNvSpPr/>
          <p:nvPr/>
        </p:nvSpPr>
        <p:spPr>
          <a:xfrm>
            <a:off x="664607" y="66656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86D826-BE44-5237-2350-F1C9C6571786}"/>
              </a:ext>
            </a:extLst>
          </p:cNvPr>
          <p:cNvSpPr/>
          <p:nvPr/>
        </p:nvSpPr>
        <p:spPr>
          <a:xfrm>
            <a:off x="664607" y="55263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slide 9">
            <a:hlinkClick r:id="" action="ppaction://media"/>
            <a:extLst>
              <a:ext uri="{FF2B5EF4-FFF2-40B4-BE49-F238E27FC236}">
                <a16:creationId xmlns:a16="http://schemas.microsoft.com/office/drawing/2014/main" id="{D677C654-E71E-AC42-0B9B-8CEC0F628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2098" y="661077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</TotalTime>
  <Words>871</Words>
  <Application>Microsoft Office PowerPoint</Application>
  <PresentationFormat>Custom</PresentationFormat>
  <Paragraphs>110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Open Sans</vt:lpstr>
      <vt:lpstr>Calibri Light</vt:lpstr>
      <vt:lpstr>Times New Roman</vt:lpstr>
      <vt:lpstr>Merriweather Bold</vt:lpstr>
      <vt:lpstr>Calibri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Manikanta Bobbili</dc:creator>
  <cp:lastModifiedBy>vikram vikky</cp:lastModifiedBy>
  <cp:revision>11</cp:revision>
  <dcterms:created xsi:type="dcterms:W3CDTF">2025-12-04T22:21:45Z</dcterms:created>
  <dcterms:modified xsi:type="dcterms:W3CDTF">2025-12-05T00:55:32Z</dcterms:modified>
</cp:coreProperties>
</file>